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Lst>
  <p:sldIdLst>
    <p:sldId id="278" r:id="rId2"/>
    <p:sldId id="256" r:id="rId3"/>
    <p:sldId id="275" r:id="rId4"/>
    <p:sldId id="257" r:id="rId5"/>
    <p:sldId id="258" r:id="rId6"/>
    <p:sldId id="259" r:id="rId7"/>
    <p:sldId id="260" r:id="rId8"/>
    <p:sldId id="261" r:id="rId9"/>
    <p:sldId id="262" r:id="rId10"/>
    <p:sldId id="269" r:id="rId11"/>
    <p:sldId id="271" r:id="rId12"/>
    <p:sldId id="270" r:id="rId13"/>
    <p:sldId id="263" r:id="rId14"/>
    <p:sldId id="264" r:id="rId15"/>
    <p:sldId id="265" r:id="rId16"/>
    <p:sldId id="268" r:id="rId17"/>
    <p:sldId id="266" r:id="rId18"/>
    <p:sldId id="276" r:id="rId19"/>
    <p:sldId id="277" r:id="rId20"/>
    <p:sldId id="267" r:id="rId21"/>
    <p:sldId id="272" r:id="rId22"/>
    <p:sldId id="273" r:id="rId23"/>
    <p:sldId id="274"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3" d="100"/>
          <a:sy n="73" d="100"/>
        </p:scale>
        <p:origin x="-618"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3048000" y="3124200"/>
            <a:ext cx="82296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10733828" y="1110597"/>
            <a:ext cx="2286000" cy="508000"/>
          </a:xfrm>
        </p:spPr>
        <p:txBody>
          <a:bodyPr/>
          <a:lstStyle/>
          <a:p>
            <a:fld id="{B61BEF0D-F0BB-DE4B-95CE-6DB70DBA9567}" type="datetimeFigureOut">
              <a:rPr lang="en-US" smtClean="0"/>
              <a:pPr/>
              <a:t>9/3/2014</a:t>
            </a:fld>
            <a:endParaRPr lang="en-US" dirty="0"/>
          </a:p>
        </p:txBody>
      </p:sp>
      <p:sp>
        <p:nvSpPr>
          <p:cNvPr id="17" name="16 Marcador de pie de página"/>
          <p:cNvSpPr>
            <a:spLocks noGrp="1"/>
          </p:cNvSpPr>
          <p:nvPr>
            <p:ph type="ftr" sz="quarter" idx="11"/>
          </p:nvPr>
        </p:nvSpPr>
        <p:spPr bwMode="auto">
          <a:xfrm rot="5400000">
            <a:off x="10045959" y="4117661"/>
            <a:ext cx="3657600" cy="512064"/>
          </a:xfrm>
        </p:spPr>
        <p:txBody>
          <a:bodyPr/>
          <a:lstStyle/>
          <a:p>
            <a:endParaRPr lang="en-US" dirty="0"/>
          </a:p>
        </p:txBody>
      </p:sp>
      <p:sp>
        <p:nvSpPr>
          <p:cNvPr id="10" name="9 Rectángulo"/>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767392" y="4928702"/>
            <a:ext cx="812800" cy="517524"/>
          </a:xfrm>
        </p:spPr>
        <p:txBody>
          <a:bodyPr/>
          <a:lstStyle/>
          <a:p>
            <a:fld id="{D57F1E4F-1CFF-5643-939E-217C01CDF565}" type="slidenum">
              <a:rPr lang="en-US" smtClean="0"/>
              <a:pPr/>
              <a:t>‹Nº›</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609600" y="1600200"/>
            <a:ext cx="99568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05BFA754-D5C3-4E66-96A6-867B257F58DC}" type="datetimeFigureOut">
              <a:rPr lang="en-US" smtClean="0"/>
              <a:pPr/>
              <a:t>9/3/2014</a:t>
            </a:fld>
            <a:endParaRPr lang="en-US" dirty="0"/>
          </a:p>
        </p:txBody>
      </p:sp>
      <p:sp>
        <p:nvSpPr>
          <p:cNvPr id="9" name="8 Marcador de número de diapositiva"/>
          <p:cNvSpPr>
            <a:spLocks noGrp="1"/>
          </p:cNvSpPr>
          <p:nvPr>
            <p:ph type="sldNum" sz="quarter" idx="15"/>
          </p:nvPr>
        </p:nvSpPr>
        <p:spPr/>
        <p:txBody>
          <a:bodyPr rtlCol="0"/>
          <a:lstStyle/>
          <a:p>
            <a:fld id="{5D84065D-F351-4B03-BD91-D8A6B8D4B362}"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3048000" y="2895600"/>
            <a:ext cx="82296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10732008" y="1106932"/>
            <a:ext cx="2286000" cy="508000"/>
          </a:xfrm>
        </p:spPr>
        <p:txBody>
          <a:bodyPr/>
          <a:lstStyle/>
          <a:p>
            <a:fld id="{B61BEF0D-F0BB-DE4B-95CE-6DB70DBA9567}" type="datetimeFigureOut">
              <a:rPr lang="en-US" smtClean="0"/>
              <a:pPr/>
              <a:t>9/3/2014</a:t>
            </a:fld>
            <a:endParaRPr lang="en-US" dirty="0"/>
          </a:p>
        </p:txBody>
      </p:sp>
      <p:sp>
        <p:nvSpPr>
          <p:cNvPr id="5" name="4 Marcador de pie de página"/>
          <p:cNvSpPr>
            <a:spLocks noGrp="1"/>
          </p:cNvSpPr>
          <p:nvPr>
            <p:ph type="ftr" sz="quarter" idx="11"/>
          </p:nvPr>
        </p:nvSpPr>
        <p:spPr bwMode="auto">
          <a:xfrm rot="5400000">
            <a:off x="10046208" y="4114800"/>
            <a:ext cx="3657600" cy="512064"/>
          </a:xfrm>
        </p:spPr>
        <p:txBody>
          <a:bodyPr/>
          <a:lstStyle/>
          <a:p>
            <a:endParaRPr lang="en-US" dirty="0"/>
          </a:p>
        </p:txBody>
      </p:sp>
      <p:sp>
        <p:nvSpPr>
          <p:cNvPr id="9" name="8 Rectángulo"/>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787488" y="4928702"/>
            <a:ext cx="812800" cy="517524"/>
          </a:xfrm>
        </p:spPr>
        <p:txBody>
          <a:bodyPr/>
          <a:lstStyle/>
          <a:p>
            <a:fld id="{D57F1E4F-1CFF-5643-939E-217C01CDF565}" type="slidenum">
              <a:rPr lang="en-US" smtClean="0"/>
              <a:pPr/>
              <a:t>‹Nº›</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05BFA754-D5C3-4E66-96A6-867B257F58DC}" type="datetimeFigureOut">
              <a:rPr lang="en-US" smtClean="0"/>
              <a:pPr/>
              <a:t>9/3/2014</a:t>
            </a:fld>
            <a:endParaRPr lang="en-US" dirty="0"/>
          </a:p>
        </p:txBody>
      </p:sp>
      <p:sp>
        <p:nvSpPr>
          <p:cNvPr id="6" name="5 Marcador de pie de página"/>
          <p:cNvSpPr>
            <a:spLocks noGrp="1"/>
          </p:cNvSpPr>
          <p:nvPr>
            <p:ph type="ftr" sz="quarter" idx="11"/>
          </p:nvPr>
        </p:nvSpPr>
        <p:spPr/>
        <p:txBody>
          <a:bodyPr/>
          <a:lstStyle/>
          <a:p>
            <a:endParaRPr lang="en-US" dirty="0"/>
          </a:p>
        </p:txBody>
      </p:sp>
      <p:sp>
        <p:nvSpPr>
          <p:cNvPr id="7" name="6 Marcador de número de diapositiva"/>
          <p:cNvSpPr>
            <a:spLocks noGrp="1"/>
          </p:cNvSpPr>
          <p:nvPr>
            <p:ph type="sldNum" sz="quarter" idx="12"/>
          </p:nvPr>
        </p:nvSpPr>
        <p:spPr/>
        <p:txBody>
          <a:bodyPr/>
          <a:lstStyle/>
          <a:p>
            <a:fld id="{5D84065D-F351-4B03-BD91-D8A6B8D4B362}" type="slidenum">
              <a:rPr lang="en-US" smtClean="0"/>
              <a:pPr/>
              <a:t>‹Nº›</a:t>
            </a:fld>
            <a:endParaRPr lang="en-US" dirty="0"/>
          </a:p>
        </p:txBody>
      </p:sp>
      <p:sp>
        <p:nvSpPr>
          <p:cNvPr id="9" name="8 Marcador de contenido"/>
          <p:cNvSpPr>
            <a:spLocks noGrp="1"/>
          </p:cNvSpPr>
          <p:nvPr>
            <p:ph sz="quarter" idx="1"/>
          </p:nvPr>
        </p:nvSpPr>
        <p:spPr>
          <a:xfrm>
            <a:off x="609600" y="1600200"/>
            <a:ext cx="48768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5693664" y="1600200"/>
            <a:ext cx="48768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100584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B61BEF0D-F0BB-DE4B-95CE-6DB70DBA9567}" type="datetimeFigureOut">
              <a:rPr lang="en-US" smtClean="0"/>
              <a:pPr/>
              <a:t>9/3/2014</a:t>
            </a:fld>
            <a:endParaRPr lang="en-US" dirty="0"/>
          </a:p>
        </p:txBody>
      </p:sp>
      <p:sp>
        <p:nvSpPr>
          <p:cNvPr id="8" name="7 Marcador de pie de página"/>
          <p:cNvSpPr>
            <a:spLocks noGrp="1"/>
          </p:cNvSpPr>
          <p:nvPr>
            <p:ph type="ftr" sz="quarter" idx="11"/>
          </p:nvPr>
        </p:nvSpPr>
        <p:spPr/>
        <p:txBody>
          <a:bodyPr/>
          <a:lstStyle/>
          <a:p>
            <a:endParaRPr lang="en-US" dirty="0"/>
          </a:p>
        </p:txBody>
      </p:sp>
      <p:sp>
        <p:nvSpPr>
          <p:cNvPr id="9" name="8 Marcador de número de diapositiva"/>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1" name="10 Marcador de contenido"/>
          <p:cNvSpPr>
            <a:spLocks noGrp="1"/>
          </p:cNvSpPr>
          <p:nvPr>
            <p:ph sz="quarter" idx="2"/>
          </p:nvPr>
        </p:nvSpPr>
        <p:spPr>
          <a:xfrm>
            <a:off x="609600" y="2362200"/>
            <a:ext cx="48768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5829300" y="2362200"/>
            <a:ext cx="48768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B61BEF0D-F0BB-DE4B-95CE-6DB70DBA9567}" type="datetimeFigureOut">
              <a:rPr lang="en-US" smtClean="0"/>
              <a:pPr/>
              <a:t>9/3/2014</a:t>
            </a:fld>
            <a:endParaRPr lang="en-US" dirty="0"/>
          </a:p>
        </p:txBody>
      </p:sp>
      <p:sp>
        <p:nvSpPr>
          <p:cNvPr id="7" name="6 Marcador de número de diapositiva"/>
          <p:cNvSpPr>
            <a:spLocks noGrp="1"/>
          </p:cNvSpPr>
          <p:nvPr>
            <p:ph type="sldNum" sz="quarter" idx="11"/>
          </p:nvPr>
        </p:nvSpPr>
        <p:spPr/>
        <p:txBody>
          <a:bodyPr rtlCol="0"/>
          <a:lstStyle/>
          <a:p>
            <a:fld id="{D57F1E4F-1CFF-5643-939E-217C01CDF565}"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61BEF0D-F0BB-DE4B-95CE-6DB70DBA9567}" type="datetimeFigureOut">
              <a:rPr lang="en-US" smtClean="0"/>
              <a:pPr/>
              <a:t>9/3/2014</a:t>
            </a:fld>
            <a:endParaRPr lang="en-US" dirty="0"/>
          </a:p>
        </p:txBody>
      </p:sp>
      <p:sp>
        <p:nvSpPr>
          <p:cNvPr id="3" name="2 Marcador de pie de página"/>
          <p:cNvSpPr>
            <a:spLocks noGrp="1"/>
          </p:cNvSpPr>
          <p:nvPr>
            <p:ph type="ftr" sz="quarter" idx="11"/>
          </p:nvPr>
        </p:nvSpPr>
        <p:spPr/>
        <p:txBody>
          <a:bodyPr/>
          <a:lstStyle/>
          <a:p>
            <a:endParaRPr lang="en-US" dirty="0"/>
          </a:p>
        </p:txBody>
      </p:sp>
      <p:sp>
        <p:nvSpPr>
          <p:cNvPr id="4" name="3 Marcador de número de diapositiva"/>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406400" y="274320"/>
            <a:ext cx="75184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B61BEF0D-F0BB-DE4B-95CE-6DB70DBA9567}" type="datetimeFigureOut">
              <a:rPr lang="en-US" smtClean="0"/>
              <a:pPr/>
              <a:t>9/3/2014</a:t>
            </a:fld>
            <a:endParaRPr lang="en-US" dirty="0"/>
          </a:p>
        </p:txBody>
      </p:sp>
      <p:sp>
        <p:nvSpPr>
          <p:cNvPr id="22" name="21 Marcador de número de diapositiva"/>
          <p:cNvSpPr>
            <a:spLocks noGrp="1"/>
          </p:cNvSpPr>
          <p:nvPr>
            <p:ph type="sldNum" sz="quarter" idx="15"/>
          </p:nvPr>
        </p:nvSpPr>
        <p:spPr/>
        <p:txBody>
          <a:bodyPr rtlCol="0"/>
          <a:lstStyle/>
          <a:p>
            <a:fld id="{D57F1E4F-1CFF-5643-939E-217C01CDF565}"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5518404" y="3124200"/>
            <a:ext cx="6309360" cy="6096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B61BEF0D-F0BB-DE4B-95CE-6DB70DBA9567}" type="datetimeFigureOut">
              <a:rPr lang="en-US" smtClean="0"/>
              <a:pPr/>
              <a:t>9/3/2014</a:t>
            </a:fld>
            <a:endParaRPr lang="en-US" dirty="0"/>
          </a:p>
        </p:txBody>
      </p:sp>
      <p:sp>
        <p:nvSpPr>
          <p:cNvPr id="18" name="17 Marcador de número de diapositiva"/>
          <p:cNvSpPr>
            <a:spLocks noGrp="1"/>
          </p:cNvSpPr>
          <p:nvPr>
            <p:ph type="sldNum" sz="quarter" idx="11"/>
          </p:nvPr>
        </p:nvSpPr>
        <p:spPr/>
        <p:txBody>
          <a:bodyPr rtlCol="0"/>
          <a:lstStyle/>
          <a:p>
            <a:fld id="{D57F1E4F-1CFF-5643-939E-217C01CDF565}"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61BEF0D-F0BB-DE4B-95CE-6DB70DBA9567}" type="datetimeFigureOut">
              <a:rPr lang="en-US" smtClean="0"/>
              <a:pPr/>
              <a:t>9/3/2014</a:t>
            </a:fld>
            <a:endParaRPr lang="en-US" dirty="0"/>
          </a:p>
        </p:txBody>
      </p:sp>
      <p:sp>
        <p:nvSpPr>
          <p:cNvPr id="5" name="4 Marcador de pie de página"/>
          <p:cNvSpPr>
            <a:spLocks noGrp="1"/>
          </p:cNvSpPr>
          <p:nvPr>
            <p:ph type="ftr" sz="quarter" idx="11"/>
          </p:nvPr>
        </p:nvSpPr>
        <p:spPr/>
        <p:txBody>
          <a:bodyPr/>
          <a:lstStyle/>
          <a:p>
            <a:endParaRPr lang="en-US" dirty="0"/>
          </a:p>
        </p:txBody>
      </p:sp>
      <p:sp>
        <p:nvSpPr>
          <p:cNvPr id="6" name="5 Marcador de número de diapositiva"/>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2352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609600" y="274639"/>
            <a:ext cx="8026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61BEF0D-F0BB-DE4B-95CE-6DB70DBA9567}" type="datetimeFigureOut">
              <a:rPr lang="en-US" smtClean="0"/>
              <a:pPr/>
              <a:t>9/3/2014</a:t>
            </a:fld>
            <a:endParaRPr lang="en-US" dirty="0"/>
          </a:p>
        </p:txBody>
      </p:sp>
      <p:sp>
        <p:nvSpPr>
          <p:cNvPr id="5" name="4 Marcador de pie de página"/>
          <p:cNvSpPr>
            <a:spLocks noGrp="1"/>
          </p:cNvSpPr>
          <p:nvPr>
            <p:ph type="ftr" sz="quarter" idx="11"/>
          </p:nvPr>
        </p:nvSpPr>
        <p:spPr/>
        <p:txBody>
          <a:bodyPr/>
          <a:lstStyle/>
          <a:p>
            <a:endParaRPr lang="en-US" dirty="0"/>
          </a:p>
        </p:txBody>
      </p:sp>
      <p:sp>
        <p:nvSpPr>
          <p:cNvPr id="6" name="5 Marcador de número de diapositiva"/>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609600" y="274638"/>
            <a:ext cx="99568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B61BEF0D-F0BB-DE4B-95CE-6DB70DBA9567}" type="datetimeFigureOut">
              <a:rPr lang="en-US" smtClean="0"/>
              <a:pPr/>
              <a:t>9/3/2014</a:t>
            </a:fld>
            <a:endParaRPr lang="en-US" dirty="0"/>
          </a:p>
        </p:txBody>
      </p:sp>
      <p:sp>
        <p:nvSpPr>
          <p:cNvPr id="3" name="2 Marcador de pie de página"/>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6 Conector recto"/>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D57F1E4F-1CFF-5643-939E-217C01CDF565}" type="slidenum">
              <a:rPr lang="en-US" smtClean="0"/>
              <a:pPr/>
              <a:t>‹Nº›</a:t>
            </a:fld>
            <a:endParaRPr lang="en-US" dirty="0"/>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artinaid.com/wp-content/uploads/2013/02/Circuito-en-Serie-y-Circuito-Paralelo.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22812" y="209005"/>
            <a:ext cx="8229600" cy="1021328"/>
          </a:xfrm>
        </p:spPr>
        <p:txBody>
          <a:bodyPr>
            <a:normAutofit/>
          </a:bodyPr>
          <a:lstStyle/>
          <a:p>
            <a:r>
              <a:rPr lang="es-MX" sz="4000" dirty="0" smtClean="0">
                <a:solidFill>
                  <a:schemeClr val="tx1"/>
                </a:solidFill>
              </a:rPr>
              <a:t>ELECTRICIDAD BASICA </a:t>
            </a:r>
            <a:endParaRPr lang="es-MX" sz="4000" dirty="0">
              <a:solidFill>
                <a:schemeClr val="tx1"/>
              </a:solidFill>
            </a:endParaRPr>
          </a:p>
        </p:txBody>
      </p:sp>
      <p:sp>
        <p:nvSpPr>
          <p:cNvPr id="3" name="2 Subtítulo"/>
          <p:cNvSpPr>
            <a:spLocks noGrp="1"/>
          </p:cNvSpPr>
          <p:nvPr>
            <p:ph type="subTitle" idx="1"/>
          </p:nvPr>
        </p:nvSpPr>
        <p:spPr>
          <a:xfrm>
            <a:off x="2799806" y="2286248"/>
            <a:ext cx="4162697" cy="2102872"/>
          </a:xfrm>
        </p:spPr>
        <p:txBody>
          <a:bodyPr>
            <a:normAutofit fontScale="92500" lnSpcReduction="20000"/>
          </a:bodyPr>
          <a:lstStyle/>
          <a:p>
            <a:r>
              <a:rPr lang="es-MX" dirty="0" smtClean="0">
                <a:solidFill>
                  <a:schemeClr val="tx1"/>
                </a:solidFill>
              </a:rPr>
              <a:t>Integrantes</a:t>
            </a:r>
          </a:p>
          <a:p>
            <a:endParaRPr lang="es-MX" dirty="0" smtClean="0">
              <a:solidFill>
                <a:schemeClr val="tx1"/>
              </a:solidFill>
            </a:endParaRPr>
          </a:p>
          <a:p>
            <a:r>
              <a:rPr lang="es-MX" dirty="0" smtClean="0">
                <a:solidFill>
                  <a:schemeClr val="tx1"/>
                </a:solidFill>
              </a:rPr>
              <a:t>Roberto Martínez De La Luz</a:t>
            </a:r>
          </a:p>
          <a:p>
            <a:r>
              <a:rPr lang="es-MX" dirty="0" smtClean="0">
                <a:solidFill>
                  <a:schemeClr val="tx1"/>
                </a:solidFill>
              </a:rPr>
              <a:t>Jesús Torres Maldonado</a:t>
            </a:r>
          </a:p>
          <a:p>
            <a:r>
              <a:rPr lang="es-MX" dirty="0" smtClean="0">
                <a:solidFill>
                  <a:schemeClr val="tx1"/>
                </a:solidFill>
              </a:rPr>
              <a:t>Jahir de Jesús Tejeda Angulo</a:t>
            </a:r>
          </a:p>
          <a:p>
            <a:r>
              <a:rPr lang="es-MX" dirty="0" smtClean="0">
                <a:solidFill>
                  <a:schemeClr val="tx1"/>
                </a:solidFill>
              </a:rPr>
              <a:t>Jonathan Ofir  Solís Olvera</a:t>
            </a:r>
          </a:p>
          <a:p>
            <a:r>
              <a:rPr lang="es-MX" dirty="0" smtClean="0">
                <a:solidFill>
                  <a:schemeClr val="tx1"/>
                </a:solidFill>
              </a:rPr>
              <a:t>Sarai Bravo Rosete</a:t>
            </a:r>
            <a:endParaRPr lang="es-MX" dirty="0">
              <a:solidFill>
                <a:schemeClr val="tx1"/>
              </a:solidFill>
            </a:endParaRPr>
          </a:p>
        </p:txBody>
      </p:sp>
      <p:pic>
        <p:nvPicPr>
          <p:cNvPr id="4" name="3 Imagen" descr="electricidad.jpg"/>
          <p:cNvPicPr>
            <a:picLocks noChangeAspect="1"/>
          </p:cNvPicPr>
          <p:nvPr/>
        </p:nvPicPr>
        <p:blipFill>
          <a:blip r:embed="rId2"/>
          <a:stretch>
            <a:fillRect/>
          </a:stretch>
        </p:blipFill>
        <p:spPr>
          <a:xfrm>
            <a:off x="6753498" y="0"/>
            <a:ext cx="5438502" cy="6858000"/>
          </a:xfrm>
          <a:prstGeom prst="rect">
            <a:avLst/>
          </a:prstGeom>
          <a:effectLst>
            <a:softEdge rad="6350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868081" y="690032"/>
            <a:ext cx="6815669" cy="1011768"/>
          </a:xfrm>
        </p:spPr>
        <p:txBody>
          <a:bodyPr>
            <a:normAutofit/>
          </a:bodyPr>
          <a:lstStyle/>
          <a:p>
            <a:r>
              <a:rPr lang="es-MX" sz="2800" dirty="0" smtClean="0">
                <a:solidFill>
                  <a:schemeClr val="tx1"/>
                </a:solidFill>
              </a:rPr>
              <a:t>INTRODUCCIÓN A LA ELECTRICIDAD </a:t>
            </a:r>
            <a:endParaRPr lang="es-MX" sz="2800" dirty="0">
              <a:solidFill>
                <a:schemeClr val="tx1"/>
              </a:solidFill>
            </a:endParaRPr>
          </a:p>
        </p:txBody>
      </p:sp>
      <p:sp>
        <p:nvSpPr>
          <p:cNvPr id="3" name="Subtítulo 2"/>
          <p:cNvSpPr>
            <a:spLocks noGrp="1"/>
          </p:cNvSpPr>
          <p:nvPr>
            <p:ph type="subTitle" idx="1"/>
          </p:nvPr>
        </p:nvSpPr>
        <p:spPr>
          <a:xfrm>
            <a:off x="3200398" y="1810914"/>
            <a:ext cx="6927852" cy="1571628"/>
          </a:xfrm>
        </p:spPr>
        <p:txBody>
          <a:bodyPr>
            <a:normAutofit fontScale="25000" lnSpcReduction="20000"/>
          </a:bodyPr>
          <a:lstStyle/>
          <a:p>
            <a:r>
              <a:rPr lang="es-MX" sz="9600" dirty="0">
                <a:solidFill>
                  <a:schemeClr val="tx1"/>
                </a:solidFill>
              </a:rPr>
              <a:t>La electricidad constituye una forma de energía que está presente en casi todas las actividades del hombre de una sociedad desarrollada, ya que gran parte de los aparatos y máquinas que usamos funcionan con ella.</a:t>
            </a:r>
          </a:p>
          <a:p>
            <a:r>
              <a:rPr lang="es-MX" sz="9600" dirty="0" smtClean="0">
                <a:solidFill>
                  <a:schemeClr val="tx1"/>
                </a:solidFill>
              </a:rPr>
              <a:t>Esta se </a:t>
            </a:r>
            <a:r>
              <a:rPr lang="es-MX" sz="9600" dirty="0">
                <a:solidFill>
                  <a:schemeClr val="tx1"/>
                </a:solidFill>
              </a:rPr>
              <a:t>produce en las centrales eléctricas a partir de la transformación de una energía primaria (hidráulica, térmica, solar, nuclear, eólica, …). De ahí es transportada a través de las redes eléctricas hasta los núcleos de población e industrias, siendo entonces transformada en otras formas de energía (energía secundaria: luz, calor, sonido, movimiento, </a:t>
            </a:r>
            <a:r>
              <a:rPr lang="es-MX" sz="9600" dirty="0" smtClean="0">
                <a:solidFill>
                  <a:schemeClr val="tx1"/>
                </a:solidFill>
              </a:rPr>
              <a:t>etc..).</a:t>
            </a:r>
            <a:endParaRPr lang="es-MX" sz="9600" dirty="0">
              <a:solidFill>
                <a:schemeClr val="tx1"/>
              </a:solidFill>
            </a:endParaRPr>
          </a:p>
          <a:p>
            <a:endParaRPr lang="es-MX" dirty="0"/>
          </a:p>
        </p:txBody>
      </p:sp>
    </p:spTree>
    <p:extLst>
      <p:ext uri="{BB962C8B-B14F-4D97-AF65-F5344CB8AC3E}">
        <p14:creationId xmlns="" xmlns:p14="http://schemas.microsoft.com/office/powerpoint/2010/main" val="37880125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normAutofit/>
          </a:bodyPr>
          <a:lstStyle/>
          <a:p>
            <a:r>
              <a:rPr lang="es-MX" dirty="0" smtClean="0">
                <a:solidFill>
                  <a:schemeClr val="tx1"/>
                </a:solidFill>
              </a:rPr>
              <a:t>Ejemplos de la transformación de </a:t>
            </a:r>
            <a:r>
              <a:rPr lang="es-MX" dirty="0">
                <a:solidFill>
                  <a:schemeClr val="tx1"/>
                </a:solidFill>
              </a:rPr>
              <a:t>la </a:t>
            </a:r>
            <a:r>
              <a:rPr lang="es-MX" sz="2400" dirty="0">
                <a:solidFill>
                  <a:schemeClr val="tx1"/>
                </a:solidFill>
              </a:rPr>
              <a:t>ELECTRICIDAD</a:t>
            </a:r>
            <a:r>
              <a:rPr lang="es-MX" sz="2400" dirty="0"/>
              <a:t> </a:t>
            </a:r>
            <a:r>
              <a:rPr lang="es-MX" dirty="0" smtClean="0"/>
              <a:t/>
            </a:r>
            <a:br>
              <a:rPr lang="es-MX" dirty="0" smtClean="0"/>
            </a:br>
            <a:endParaRPr lang="es-MX" dirty="0"/>
          </a:p>
        </p:txBody>
      </p:sp>
      <p:pic>
        <p:nvPicPr>
          <p:cNvPr id="5" name="Marcador de contenido 5"/>
          <p:cNvPicPr>
            <a:picLocks noChangeAspect="1"/>
          </p:cNvPicPr>
          <p:nvPr/>
        </p:nvPicPr>
        <p:blipFill>
          <a:blip r:embed="rId2"/>
          <a:stretch>
            <a:fillRect/>
          </a:stretch>
        </p:blipFill>
        <p:spPr>
          <a:xfrm>
            <a:off x="953588" y="1071154"/>
            <a:ext cx="3958045" cy="2766001"/>
          </a:xfrm>
          <a:prstGeom prst="rect">
            <a:avLst/>
          </a:prstGeom>
        </p:spPr>
      </p:pic>
      <p:pic>
        <p:nvPicPr>
          <p:cNvPr id="6" name="Imagen 6"/>
          <p:cNvPicPr>
            <a:picLocks noChangeAspect="1"/>
          </p:cNvPicPr>
          <p:nvPr/>
        </p:nvPicPr>
        <p:blipFill>
          <a:blip r:embed="rId3"/>
          <a:stretch>
            <a:fillRect/>
          </a:stretch>
        </p:blipFill>
        <p:spPr>
          <a:xfrm>
            <a:off x="6518366" y="1378847"/>
            <a:ext cx="4663984" cy="2445245"/>
          </a:xfrm>
          <a:prstGeom prst="rect">
            <a:avLst/>
          </a:prstGeom>
        </p:spPr>
      </p:pic>
      <p:pic>
        <p:nvPicPr>
          <p:cNvPr id="7" name="Imagen 7"/>
          <p:cNvPicPr>
            <a:picLocks noChangeAspect="1"/>
          </p:cNvPicPr>
          <p:nvPr/>
        </p:nvPicPr>
        <p:blipFill>
          <a:blip r:embed="rId4"/>
          <a:stretch>
            <a:fillRect/>
          </a:stretch>
        </p:blipFill>
        <p:spPr>
          <a:xfrm>
            <a:off x="627017" y="4039490"/>
            <a:ext cx="3744475" cy="2496316"/>
          </a:xfrm>
          <a:prstGeom prst="rect">
            <a:avLst/>
          </a:prstGeom>
        </p:spPr>
      </p:pic>
      <p:pic>
        <p:nvPicPr>
          <p:cNvPr id="8" name="Imagen 8"/>
          <p:cNvPicPr>
            <a:picLocks noChangeAspect="1"/>
          </p:cNvPicPr>
          <p:nvPr/>
        </p:nvPicPr>
        <p:blipFill>
          <a:blip r:embed="rId5"/>
          <a:stretch>
            <a:fillRect/>
          </a:stretch>
        </p:blipFill>
        <p:spPr>
          <a:xfrm>
            <a:off x="7014754" y="3974348"/>
            <a:ext cx="3963067" cy="275489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
          </p:nvPr>
        </p:nvSpPr>
        <p:spPr>
          <a:xfrm>
            <a:off x="647700" y="457200"/>
            <a:ext cx="10922000" cy="5803900"/>
          </a:xfrm>
        </p:spPr>
        <p:txBody>
          <a:bodyPr>
            <a:normAutofit/>
          </a:bodyPr>
          <a:lstStyle/>
          <a:p>
            <a:r>
              <a:rPr lang="es-MX" dirty="0" smtClean="0"/>
              <a:t>                              ¿</a:t>
            </a:r>
            <a:r>
              <a:rPr lang="es-MX" sz="2800" dirty="0" smtClean="0"/>
              <a:t>QUE ES LA ELECTRICIDAD?</a:t>
            </a:r>
          </a:p>
          <a:p>
            <a:endParaRPr lang="es-MX" sz="2800" dirty="0" smtClean="0"/>
          </a:p>
          <a:p>
            <a:r>
              <a:rPr lang="es-MX" dirty="0" smtClean="0"/>
              <a:t>La electricidad es un fenómeno físico y tiene que ver con la atracción entre dos partículas positivas ( protón ) y negativas ( electrón ) estas dos partículas se atraen por sus diferentes cargas, ya que estas se encuentran en toda la materia ( todo lo que ocupa un lugar en el espacio ). </a:t>
            </a:r>
          </a:p>
          <a:p>
            <a:endParaRPr lang="es-MX" dirty="0" smtClean="0"/>
          </a:p>
          <a:p>
            <a:r>
              <a:rPr lang="es-MX" dirty="0" smtClean="0"/>
              <a:t>Es un fenómeno que surge en un cuerpo que posee cargas eléctricas en reposo. Normalmente los cuerpos son neutros (mismo número de cargas positivas y negativas), pero cuando se electrizan pueden adquirir una carga eléctrica positiva o negativa. Una de las formas de conseguir electricidad estática es a través del frotamiento.</a:t>
            </a:r>
          </a:p>
          <a:p>
            <a:endParaRPr lang="es-MX" sz="2000" dirty="0" smtClean="0"/>
          </a:p>
          <a:p>
            <a:endParaRPr lang="es-MX" sz="2000" dirty="0" smtClean="0"/>
          </a:p>
        </p:txBody>
      </p:sp>
    </p:spTree>
    <p:extLst>
      <p:ext uri="{BB962C8B-B14F-4D97-AF65-F5344CB8AC3E}">
        <p14:creationId xmlns="" xmlns:p14="http://schemas.microsoft.com/office/powerpoint/2010/main" val="21353253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INTERACCIÓN ENTRE CARGAS ELECTRICAS</a:t>
            </a:r>
            <a:endParaRPr lang="es-MX" dirty="0"/>
          </a:p>
        </p:txBody>
      </p:sp>
      <p:pic>
        <p:nvPicPr>
          <p:cNvPr id="4" name="3 Marcador de contenido" descr="cargas.jpg"/>
          <p:cNvPicPr>
            <a:picLocks noGrp="1" noChangeAspect="1"/>
          </p:cNvPicPr>
          <p:nvPr>
            <p:ph sz="quarter" idx="1"/>
          </p:nvPr>
        </p:nvPicPr>
        <p:blipFill>
          <a:blip r:embed="rId2"/>
          <a:stretch>
            <a:fillRect/>
          </a:stretch>
        </p:blipFill>
        <p:spPr>
          <a:xfrm>
            <a:off x="1062037" y="1914525"/>
            <a:ext cx="3141663" cy="1831975"/>
          </a:xfrm>
        </p:spPr>
      </p:pic>
      <p:pic>
        <p:nvPicPr>
          <p:cNvPr id="5" name="4 Imagen" descr="cargasss.jpg"/>
          <p:cNvPicPr>
            <a:picLocks noChangeAspect="1"/>
          </p:cNvPicPr>
          <p:nvPr/>
        </p:nvPicPr>
        <p:blipFill>
          <a:blip r:embed="rId3"/>
          <a:stretch>
            <a:fillRect/>
          </a:stretch>
        </p:blipFill>
        <p:spPr>
          <a:xfrm>
            <a:off x="6299200" y="1962150"/>
            <a:ext cx="3962400" cy="1847850"/>
          </a:xfrm>
          <a:prstGeom prst="rect">
            <a:avLst/>
          </a:prstGeom>
        </p:spPr>
      </p:pic>
      <p:sp>
        <p:nvSpPr>
          <p:cNvPr id="6" name="5 CuadroTexto"/>
          <p:cNvSpPr txBox="1"/>
          <p:nvPr/>
        </p:nvSpPr>
        <p:spPr>
          <a:xfrm>
            <a:off x="1371237" y="4140925"/>
            <a:ext cx="4330700" cy="3231654"/>
          </a:xfrm>
          <a:prstGeom prst="rect">
            <a:avLst/>
          </a:prstGeom>
          <a:noFill/>
        </p:spPr>
        <p:txBody>
          <a:bodyPr wrap="square" rtlCol="0">
            <a:spAutoFit/>
          </a:bodyPr>
          <a:lstStyle/>
          <a:p>
            <a:r>
              <a:rPr lang="es-MX" sz="2400" dirty="0" smtClean="0"/>
              <a:t>PROTON:  +</a:t>
            </a:r>
          </a:p>
          <a:p>
            <a:r>
              <a:rPr lang="es-MX" sz="2400" dirty="0" smtClean="0"/>
              <a:t>ELECTRON: -</a:t>
            </a:r>
          </a:p>
          <a:p>
            <a:endParaRPr lang="es-MX" sz="2400" dirty="0" smtClean="0"/>
          </a:p>
          <a:p>
            <a:r>
              <a:rPr lang="es-MX" sz="2400" dirty="0" smtClean="0"/>
              <a:t>Positivo con positivo se repelen</a:t>
            </a:r>
          </a:p>
          <a:p>
            <a:r>
              <a:rPr lang="es-MX" sz="2400" dirty="0" smtClean="0"/>
              <a:t>Positivo con Negativo se atraen.</a:t>
            </a:r>
          </a:p>
          <a:p>
            <a:endParaRPr lang="es-MX" dirty="0" smtClean="0"/>
          </a:p>
          <a:p>
            <a:endParaRPr lang="es-MX" dirty="0"/>
          </a:p>
        </p:txBody>
      </p:sp>
      <p:pic>
        <p:nvPicPr>
          <p:cNvPr id="7" name="Imagen 2"/>
          <p:cNvPicPr>
            <a:picLocks noChangeAspect="1"/>
          </p:cNvPicPr>
          <p:nvPr/>
        </p:nvPicPr>
        <p:blipFill>
          <a:blip r:embed="rId4"/>
          <a:stretch>
            <a:fillRect/>
          </a:stretch>
        </p:blipFill>
        <p:spPr>
          <a:xfrm>
            <a:off x="6254750" y="3973511"/>
            <a:ext cx="4006850" cy="2679581"/>
          </a:xfrm>
          <a:prstGeom prst="rect">
            <a:avLst/>
          </a:prstGeom>
        </p:spPr>
      </p:pic>
    </p:spTree>
    <p:extLst>
      <p:ext uri="{BB962C8B-B14F-4D97-AF65-F5344CB8AC3E}">
        <p14:creationId xmlns="" xmlns:p14="http://schemas.microsoft.com/office/powerpoint/2010/main" val="17415667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Materiales aislantes y conductores</a:t>
            </a:r>
            <a:endParaRPr lang="es-MX" dirty="0"/>
          </a:p>
        </p:txBody>
      </p:sp>
      <p:sp>
        <p:nvSpPr>
          <p:cNvPr id="3" name="2 Marcador de contenido"/>
          <p:cNvSpPr>
            <a:spLocks noGrp="1"/>
          </p:cNvSpPr>
          <p:nvPr>
            <p:ph sz="quarter" idx="1"/>
          </p:nvPr>
        </p:nvSpPr>
        <p:spPr>
          <a:xfrm>
            <a:off x="609600" y="1600200"/>
            <a:ext cx="10874188" cy="4873752"/>
          </a:xfrm>
        </p:spPr>
        <p:txBody>
          <a:bodyPr/>
          <a:lstStyle/>
          <a:p>
            <a:r>
              <a:rPr lang="es-MX" dirty="0" smtClean="0"/>
              <a:t>Conductores                                                        Aislantes</a:t>
            </a:r>
          </a:p>
          <a:p>
            <a:r>
              <a:rPr lang="es-MX" dirty="0" smtClean="0"/>
              <a:t>Oro                                                                       Vidrio</a:t>
            </a:r>
          </a:p>
          <a:p>
            <a:r>
              <a:rPr lang="es-MX" dirty="0" smtClean="0"/>
              <a:t>Plata                                                                     Porcelana</a:t>
            </a:r>
          </a:p>
          <a:p>
            <a:r>
              <a:rPr lang="es-MX" dirty="0" smtClean="0"/>
              <a:t>Bronce                                                                  Mica</a:t>
            </a:r>
          </a:p>
          <a:p>
            <a:r>
              <a:rPr lang="es-MX" dirty="0" smtClean="0"/>
              <a:t>Hierro                                                                   Plásticos</a:t>
            </a:r>
          </a:p>
          <a:p>
            <a:r>
              <a:rPr lang="es-MX" dirty="0" smtClean="0"/>
              <a:t>Cobre                                                                    Aire</a:t>
            </a:r>
          </a:p>
          <a:p>
            <a:r>
              <a:rPr lang="es-MX" dirty="0" smtClean="0"/>
              <a:t>Aluminio                                                              Agua destilada                                                    </a:t>
            </a:r>
          </a:p>
          <a:p>
            <a:r>
              <a:rPr lang="es-MX" dirty="0" smtClean="0"/>
              <a:t>Zinc</a:t>
            </a:r>
          </a:p>
          <a:p>
            <a:pPr>
              <a:buNone/>
            </a:pPr>
            <a:r>
              <a:rPr lang="es-MX" dirty="0" smtClean="0"/>
              <a:t>                                                                                         </a:t>
            </a:r>
            <a:endParaRPr lang="es-MX" dirty="0"/>
          </a:p>
        </p:txBody>
      </p:sp>
      <p:sp>
        <p:nvSpPr>
          <p:cNvPr id="4" name="3 Cerrar llave"/>
          <p:cNvSpPr/>
          <p:nvPr/>
        </p:nvSpPr>
        <p:spPr>
          <a:xfrm>
            <a:off x="2612571" y="2286000"/>
            <a:ext cx="561703" cy="292608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5" name="4 CuadroTexto"/>
          <p:cNvSpPr txBox="1"/>
          <p:nvPr/>
        </p:nvSpPr>
        <p:spPr>
          <a:xfrm>
            <a:off x="3422469" y="2991394"/>
            <a:ext cx="1371600" cy="1200329"/>
          </a:xfrm>
          <a:prstGeom prst="rect">
            <a:avLst/>
          </a:prstGeom>
          <a:noFill/>
        </p:spPr>
        <p:txBody>
          <a:bodyPr wrap="square" rtlCol="0">
            <a:spAutoFit/>
          </a:bodyPr>
          <a:lstStyle/>
          <a:p>
            <a:r>
              <a:rPr lang="es-MX" dirty="0" smtClean="0"/>
              <a:t>El electrón se desplaza fácilmente </a:t>
            </a:r>
            <a:endParaRPr lang="es-MX" dirty="0"/>
          </a:p>
        </p:txBody>
      </p:sp>
      <p:sp>
        <p:nvSpPr>
          <p:cNvPr id="6" name="5 Cerrar llave"/>
          <p:cNvSpPr/>
          <p:nvPr/>
        </p:nvSpPr>
        <p:spPr>
          <a:xfrm>
            <a:off x="9722224" y="2097740"/>
            <a:ext cx="591670" cy="255494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7" name="6 CuadroTexto"/>
          <p:cNvSpPr txBox="1"/>
          <p:nvPr/>
        </p:nvSpPr>
        <p:spPr>
          <a:xfrm>
            <a:off x="10340789" y="2205318"/>
            <a:ext cx="1210234" cy="1754326"/>
          </a:xfrm>
          <a:prstGeom prst="rect">
            <a:avLst/>
          </a:prstGeom>
          <a:noFill/>
        </p:spPr>
        <p:txBody>
          <a:bodyPr wrap="square" rtlCol="0">
            <a:spAutoFit/>
          </a:bodyPr>
          <a:lstStyle/>
          <a:p>
            <a:r>
              <a:rPr lang="es-MX" dirty="0" smtClean="0"/>
              <a:t>El electrón es mas difícil que se desplace</a:t>
            </a:r>
            <a:endParaRPr lang="es-MX"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CIRCULACION DE ELECTRONES</a:t>
            </a:r>
            <a:br>
              <a:rPr lang="es-MX" dirty="0" smtClean="0"/>
            </a:br>
            <a:endParaRPr lang="es-MX" dirty="0"/>
          </a:p>
        </p:txBody>
      </p:sp>
      <p:sp>
        <p:nvSpPr>
          <p:cNvPr id="3" name="2 Marcador de contenido"/>
          <p:cNvSpPr>
            <a:spLocks noGrp="1"/>
          </p:cNvSpPr>
          <p:nvPr>
            <p:ph sz="quarter" idx="1"/>
          </p:nvPr>
        </p:nvSpPr>
        <p:spPr>
          <a:xfrm>
            <a:off x="609599" y="1293223"/>
            <a:ext cx="10794275" cy="5180729"/>
          </a:xfrm>
        </p:spPr>
        <p:txBody>
          <a:bodyPr/>
          <a:lstStyle/>
          <a:p>
            <a:r>
              <a:rPr lang="es-MX" dirty="0" smtClean="0"/>
              <a:t>Los electrones en los átomos de un material conductor usualmente están "vagando" de orbita hacia otra orbita de otro átomo del mismo material.  Si dicho conductor es sometido a la presencia de un campo eléctrico, los electrones libres son atraídos hacia dicho campo.</a:t>
            </a:r>
          </a:p>
          <a:p>
            <a:endParaRPr lang="es-MX" dirty="0" smtClean="0"/>
          </a:p>
          <a:p>
            <a:r>
              <a:rPr lang="es-MX" dirty="0" smtClean="0"/>
              <a:t>                                                           polo negativo                polo positivo</a:t>
            </a:r>
          </a:p>
        </p:txBody>
      </p:sp>
      <p:pic>
        <p:nvPicPr>
          <p:cNvPr id="4" name="3 Imagen" descr="untitled.png"/>
          <p:cNvPicPr>
            <a:picLocks noChangeAspect="1"/>
          </p:cNvPicPr>
          <p:nvPr/>
        </p:nvPicPr>
        <p:blipFill>
          <a:blip r:embed="rId2"/>
          <a:stretch>
            <a:fillRect/>
          </a:stretch>
        </p:blipFill>
        <p:spPr>
          <a:xfrm>
            <a:off x="1763486" y="3446115"/>
            <a:ext cx="3465215" cy="2105599"/>
          </a:xfrm>
          <a:prstGeom prst="rect">
            <a:avLst/>
          </a:prstGeom>
        </p:spPr>
      </p:pic>
      <p:sp>
        <p:nvSpPr>
          <p:cNvPr id="6" name="5 Elipse"/>
          <p:cNvSpPr/>
          <p:nvPr/>
        </p:nvSpPr>
        <p:spPr>
          <a:xfrm>
            <a:off x="5904412" y="3592285"/>
            <a:ext cx="1410788" cy="265176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6 Elipse"/>
          <p:cNvSpPr/>
          <p:nvPr/>
        </p:nvSpPr>
        <p:spPr>
          <a:xfrm>
            <a:off x="9283338" y="3653245"/>
            <a:ext cx="1410788" cy="265176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8" name="7 Rectángulo"/>
          <p:cNvSpPr/>
          <p:nvPr/>
        </p:nvSpPr>
        <p:spPr>
          <a:xfrm>
            <a:off x="7276011" y="4728754"/>
            <a:ext cx="2024743" cy="718457"/>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9" name="8 CuadroTexto"/>
          <p:cNvSpPr txBox="1"/>
          <p:nvPr/>
        </p:nvSpPr>
        <p:spPr>
          <a:xfrm>
            <a:off x="6178731" y="3618411"/>
            <a:ext cx="888275" cy="2585323"/>
          </a:xfrm>
          <a:prstGeom prst="rect">
            <a:avLst/>
          </a:prstGeom>
          <a:noFill/>
        </p:spPr>
        <p:txBody>
          <a:bodyPr wrap="square" rtlCol="0">
            <a:spAutoFit/>
          </a:bodyPr>
          <a:lstStyle/>
          <a:p>
            <a:r>
              <a:rPr lang="es-MX" dirty="0" smtClean="0"/>
              <a:t>- - - - - - - - - - - - - - - - - - - - - - - - - - - - - - - - - - - - - - - - - - - - - </a:t>
            </a:r>
            <a:endParaRPr lang="es-MX" dirty="0"/>
          </a:p>
        </p:txBody>
      </p:sp>
      <p:sp>
        <p:nvSpPr>
          <p:cNvPr id="10" name="9 CuadroTexto"/>
          <p:cNvSpPr txBox="1"/>
          <p:nvPr/>
        </p:nvSpPr>
        <p:spPr>
          <a:xfrm>
            <a:off x="7302137" y="4741817"/>
            <a:ext cx="1972492" cy="646331"/>
          </a:xfrm>
          <a:prstGeom prst="rect">
            <a:avLst/>
          </a:prstGeom>
          <a:noFill/>
        </p:spPr>
        <p:txBody>
          <a:bodyPr wrap="square" rtlCol="0">
            <a:spAutoFit/>
          </a:bodyPr>
          <a:lstStyle/>
          <a:p>
            <a:r>
              <a:rPr lang="es-MX" dirty="0" smtClean="0"/>
              <a:t>- - - - - - - - - - - - - - - - - - - - - - - - - - </a:t>
            </a:r>
            <a:endParaRPr lang="es-MX" dirty="0"/>
          </a:p>
        </p:txBody>
      </p:sp>
      <p:sp>
        <p:nvSpPr>
          <p:cNvPr id="11" name="10 CuadroTexto"/>
          <p:cNvSpPr txBox="1"/>
          <p:nvPr/>
        </p:nvSpPr>
        <p:spPr>
          <a:xfrm>
            <a:off x="9601199" y="3840480"/>
            <a:ext cx="914401" cy="2308324"/>
          </a:xfrm>
          <a:prstGeom prst="rect">
            <a:avLst/>
          </a:prstGeom>
          <a:noFill/>
        </p:spPr>
        <p:txBody>
          <a:bodyPr wrap="square" rtlCol="0">
            <a:spAutoFit/>
          </a:bodyPr>
          <a:lstStyle/>
          <a:p>
            <a:r>
              <a:rPr lang="es-MX" dirty="0" smtClean="0"/>
              <a:t>+ + + + + + + + + + + + + + + + + + + + + + + + </a:t>
            </a:r>
            <a:endParaRPr lang="es-MX" dirty="0"/>
          </a:p>
        </p:txBody>
      </p:sp>
      <p:cxnSp>
        <p:nvCxnSpPr>
          <p:cNvPr id="13" name="12 Conector recto de flecha"/>
          <p:cNvCxnSpPr/>
          <p:nvPr/>
        </p:nvCxnSpPr>
        <p:spPr>
          <a:xfrm>
            <a:off x="7667897" y="4480560"/>
            <a:ext cx="1254034" cy="0"/>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14" name="13 CuadroTexto"/>
          <p:cNvSpPr txBox="1"/>
          <p:nvPr/>
        </p:nvSpPr>
        <p:spPr>
          <a:xfrm>
            <a:off x="7406640" y="5499463"/>
            <a:ext cx="1737360" cy="800219"/>
          </a:xfrm>
          <a:prstGeom prst="rect">
            <a:avLst/>
          </a:prstGeom>
          <a:noFill/>
        </p:spPr>
        <p:txBody>
          <a:bodyPr wrap="square" rtlCol="0">
            <a:spAutoFit/>
          </a:bodyPr>
          <a:lstStyle/>
          <a:p>
            <a:r>
              <a:rPr lang="es-MX" dirty="0" smtClean="0"/>
              <a:t>CONDUCTOR</a:t>
            </a:r>
          </a:p>
          <a:p>
            <a:r>
              <a:rPr lang="es-MX" sz="1400" dirty="0" smtClean="0"/>
              <a:t>Bronce, Cobre, Aluminio.</a:t>
            </a:r>
            <a:endParaRPr lang="es-MX"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CONCEPTOS DE MAGNITUDES ELECTRICAS</a:t>
            </a:r>
            <a:endParaRPr lang="es-MX" dirty="0"/>
          </a:p>
        </p:txBody>
      </p:sp>
      <p:sp>
        <p:nvSpPr>
          <p:cNvPr id="3" name="2 Marcador de contenido"/>
          <p:cNvSpPr>
            <a:spLocks noGrp="1"/>
          </p:cNvSpPr>
          <p:nvPr>
            <p:ph sz="quarter" idx="1"/>
          </p:nvPr>
        </p:nvSpPr>
        <p:spPr/>
        <p:txBody>
          <a:bodyPr>
            <a:normAutofit/>
          </a:bodyPr>
          <a:lstStyle/>
          <a:p>
            <a:r>
              <a:rPr lang="es-MX" dirty="0" smtClean="0"/>
              <a:t>MAGNITUDES ELECTRICAS</a:t>
            </a:r>
          </a:p>
          <a:p>
            <a:r>
              <a:rPr lang="es-ES" dirty="0" smtClean="0"/>
              <a:t>Voltaje o tensión eléctrica: Se mide en voltios se representa con V. Es la fuerza con la que se entrega la energía una de ellas es la pila o batería</a:t>
            </a:r>
            <a:endParaRPr lang="es-MX" dirty="0" smtClean="0"/>
          </a:p>
          <a:p>
            <a:r>
              <a:rPr lang="es-ES" dirty="0" smtClean="0"/>
              <a:t>Intensidad.-  es el consumo o corriente que se mide en amperios (A).</a:t>
            </a:r>
            <a:r>
              <a:rPr lang="es-MX" dirty="0" smtClean="0"/>
              <a:t> Se representa con la letra I. Y es la cantidad eléctrica que pasan por un conductor</a:t>
            </a:r>
          </a:p>
          <a:p>
            <a:r>
              <a:rPr lang="es-ES" dirty="0" smtClean="0"/>
              <a:t>Resistencia: Se mide en Ohmios </a:t>
            </a:r>
            <a:r>
              <a:rPr lang="el-GR" dirty="0" smtClean="0"/>
              <a:t>Ω</a:t>
            </a:r>
            <a:r>
              <a:rPr lang="es-ES" dirty="0" smtClean="0"/>
              <a:t> se representa con una R. Es el obstáculo o cantidad que representa un dispositivo al paso de la corriente eléctrica. </a:t>
            </a:r>
            <a:endParaRPr lang="es-MX" dirty="0" smtClean="0"/>
          </a:p>
          <a:p>
            <a:r>
              <a:rPr lang="es-MX" dirty="0" smtClean="0"/>
              <a:t>Potencia: Es la energía traspasada por una unidad de tiempo, se mide en Watts se representa con una ( P )</a:t>
            </a:r>
            <a:endParaRPr lang="es-MX"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9600" y="0"/>
            <a:ext cx="9956800" cy="1143000"/>
          </a:xfrm>
        </p:spPr>
        <p:txBody>
          <a:bodyPr/>
          <a:lstStyle/>
          <a:p>
            <a:r>
              <a:rPr lang="es-MX" dirty="0" smtClean="0"/>
              <a:t>                              Circuito eléctrico</a:t>
            </a:r>
            <a:endParaRPr lang="es-MX" dirty="0"/>
          </a:p>
        </p:txBody>
      </p:sp>
      <p:sp>
        <p:nvSpPr>
          <p:cNvPr id="3" name="2 Marcador de contenido"/>
          <p:cNvSpPr>
            <a:spLocks noGrp="1"/>
          </p:cNvSpPr>
          <p:nvPr>
            <p:ph sz="quarter" idx="1"/>
          </p:nvPr>
        </p:nvSpPr>
        <p:spPr>
          <a:xfrm>
            <a:off x="609600" y="1214846"/>
            <a:ext cx="9956800" cy="5259106"/>
          </a:xfrm>
        </p:spPr>
        <p:txBody>
          <a:bodyPr/>
          <a:lstStyle/>
          <a:p>
            <a:pPr>
              <a:buNone/>
            </a:pPr>
            <a:r>
              <a:rPr lang="es-MX" dirty="0" smtClean="0"/>
              <a:t>Un circuito eléctrico es un potencial llamado Voltaje o Tensión entre los extremos de un conductor se necesita un dispositivo llamado generador ( Batería o Pila )</a:t>
            </a:r>
          </a:p>
          <a:p>
            <a:pPr>
              <a:buNone/>
            </a:pPr>
            <a:r>
              <a:rPr lang="es-MX" dirty="0" smtClean="0"/>
              <a:t>Esta constituido por:</a:t>
            </a:r>
          </a:p>
          <a:p>
            <a:pPr>
              <a:buNone/>
            </a:pPr>
            <a:endParaRPr lang="es-MX" dirty="0" smtClean="0"/>
          </a:p>
          <a:p>
            <a:r>
              <a:rPr lang="es-MX" dirty="0" smtClean="0"/>
              <a:t>1- Lámpara o dispositivo</a:t>
            </a:r>
          </a:p>
          <a:p>
            <a:r>
              <a:rPr lang="es-MX" dirty="0" smtClean="0"/>
              <a:t>2- Interruptor de corriente</a:t>
            </a:r>
          </a:p>
          <a:p>
            <a:r>
              <a:rPr lang="es-MX" dirty="0" smtClean="0"/>
              <a:t>3- Fuente que tiene</a:t>
            </a:r>
          </a:p>
          <a:p>
            <a:r>
              <a:rPr lang="es-MX" dirty="0" smtClean="0"/>
              <a:t> polo positivo – negativo.</a:t>
            </a:r>
          </a:p>
          <a:p>
            <a:endParaRPr lang="es-MX" dirty="0" smtClean="0"/>
          </a:p>
          <a:p>
            <a:endParaRPr lang="es-MX" dirty="0" smtClean="0"/>
          </a:p>
          <a:p>
            <a:endParaRPr lang="es-MX" dirty="0" smtClean="0"/>
          </a:p>
          <a:p>
            <a:endParaRPr lang="es-MX" dirty="0" smtClean="0"/>
          </a:p>
          <a:p>
            <a:endParaRPr lang="es-MX" dirty="0" smtClean="0"/>
          </a:p>
          <a:p>
            <a:endParaRPr lang="es-MX" dirty="0" smtClean="0"/>
          </a:p>
          <a:p>
            <a:endParaRPr lang="es-MX" dirty="0" smtClean="0"/>
          </a:p>
          <a:p>
            <a:endParaRPr lang="es-MX" dirty="0" smtClean="0"/>
          </a:p>
          <a:p>
            <a:endParaRPr lang="es-MX" dirty="0" smtClean="0"/>
          </a:p>
          <a:p>
            <a:endParaRPr lang="es-MX" dirty="0" smtClean="0"/>
          </a:p>
          <a:p>
            <a:endParaRPr lang="es-MX" dirty="0"/>
          </a:p>
        </p:txBody>
      </p:sp>
      <p:pic>
        <p:nvPicPr>
          <p:cNvPr id="5" name="3 Marcador de contenido" descr="basico.png"/>
          <p:cNvPicPr>
            <a:picLocks noChangeAspect="1"/>
          </p:cNvPicPr>
          <p:nvPr/>
        </p:nvPicPr>
        <p:blipFill>
          <a:blip r:embed="rId2"/>
          <a:srcRect l="11153" t="17628" r="41802" b="25655"/>
          <a:stretch>
            <a:fillRect/>
          </a:stretch>
        </p:blipFill>
        <p:spPr>
          <a:xfrm>
            <a:off x="5025021" y="2275749"/>
            <a:ext cx="6121950" cy="414954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609600" y="352697"/>
            <a:ext cx="10794274" cy="6121255"/>
          </a:xfrm>
        </p:spPr>
        <p:txBody>
          <a:bodyPr/>
          <a:lstStyle/>
          <a:p>
            <a:r>
              <a:rPr lang="es-MX" dirty="0" smtClean="0"/>
              <a:t>CIRCUITO EN SERIE: Es una conexión en los dispositivos que se encuentran secuencialmente en cada terminal de salida de un dispositivo.</a:t>
            </a:r>
          </a:p>
          <a:p>
            <a:endParaRPr lang="es-MX" dirty="0" smtClean="0"/>
          </a:p>
          <a:p>
            <a:r>
              <a:rPr lang="es-MX" dirty="0" smtClean="0"/>
              <a:t>CIRCUITO EN PARALELO: Es una conexión donde todos los dispositivos ya sean generadores, resistencias etc.. Estén conectados entre si, </a:t>
            </a:r>
            <a:r>
              <a:rPr lang="es-MX" dirty="0" err="1" smtClean="0"/>
              <a:t>asi</a:t>
            </a:r>
            <a:r>
              <a:rPr lang="es-MX" dirty="0" smtClean="0"/>
              <a:t> mismo con sus terminales de salida</a:t>
            </a:r>
            <a:endParaRPr lang="es-MX" dirty="0"/>
          </a:p>
        </p:txBody>
      </p:sp>
      <p:pic>
        <p:nvPicPr>
          <p:cNvPr id="7" name="3 Marcador de contenido" descr="Circuito en Serie y Circuito Paralelo">
            <a:hlinkClick r:id="rId2"/>
          </p:cNvPr>
          <p:cNvPicPr>
            <a:picLocks/>
          </p:cNvPicPr>
          <p:nvPr/>
        </p:nvPicPr>
        <p:blipFill>
          <a:blip r:embed="rId3">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2534194" y="3291838"/>
            <a:ext cx="6583680" cy="33179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Partes de circuito eléctrico"/>
          <p:cNvPicPr>
            <a:picLocks noGrp="1"/>
          </p:cNvPicPr>
          <p:nvPr>
            <p:ph sz="quarter" idx="1"/>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2508070" y="287383"/>
            <a:ext cx="6178730" cy="62125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MEDICIÓN DE MAGNITUDES ELECTRICAS</a:t>
            </a:r>
            <a:endParaRPr lang="es-MX" dirty="0"/>
          </a:p>
        </p:txBody>
      </p:sp>
      <p:sp>
        <p:nvSpPr>
          <p:cNvPr id="3" name="2 Marcador de contenido"/>
          <p:cNvSpPr>
            <a:spLocks noGrp="1"/>
          </p:cNvSpPr>
          <p:nvPr>
            <p:ph sz="quarter" idx="1"/>
          </p:nvPr>
        </p:nvSpPr>
        <p:spPr/>
        <p:txBody>
          <a:bodyPr/>
          <a:lstStyle/>
          <a:p>
            <a:r>
              <a:rPr lang="es-MX" dirty="0" smtClean="0"/>
              <a:t>Son los cuerpos que se pueden medir en los circuitos eléctricos son:</a:t>
            </a:r>
          </a:p>
          <a:p>
            <a:r>
              <a:rPr lang="es-MX" dirty="0" smtClean="0"/>
              <a:t> el voltaje o Tensión eléctrica ya que se encarga de una unidad de carga y hace que circulen por el circuito y se mide en VOLTS.</a:t>
            </a:r>
          </a:p>
          <a:p>
            <a:r>
              <a:rPr lang="es-MX" dirty="0" smtClean="0"/>
              <a:t>Intensidad: número de electrones que atraviesan la sección de un conductor (cables) en una unidad de tiempo. Se mide en Amperios. (A).</a:t>
            </a:r>
          </a:p>
          <a:p>
            <a:r>
              <a:rPr lang="es-MX" dirty="0" smtClean="0"/>
              <a:t>Resistencia: es la oposición al paso de electrones. Se mide en Ohmios (W) </a:t>
            </a:r>
            <a:r>
              <a:rPr lang="el-GR" dirty="0" smtClean="0"/>
              <a:t>Ω</a:t>
            </a:r>
            <a:endParaRPr lang="es-MX" dirty="0" smtClean="0"/>
          </a:p>
          <a:p>
            <a:endParaRPr lang="es-MX" dirty="0" smtClean="0"/>
          </a:p>
          <a:p>
            <a:endParaRPr lang="es-MX"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09600" y="404949"/>
            <a:ext cx="9956800" cy="6069003"/>
          </a:xfrm>
        </p:spPr>
        <p:txBody>
          <a:bodyPr>
            <a:normAutofit/>
          </a:bodyPr>
          <a:lstStyle/>
          <a:p>
            <a:r>
              <a:rPr lang="es-ES" sz="2600" b="1" u="sng" dirty="0" smtClean="0"/>
              <a:t>Corriente continua:</a:t>
            </a:r>
            <a:r>
              <a:rPr lang="es-ES" sz="2600" dirty="0" smtClean="0"/>
              <a:t>  fluye en una misma dirección. Su polaridad es invariable y hace que fluya una corriente de amplitud relativamente constante a través de una carga. A este tipo de corriente se le conoce como corriente continua (</a:t>
            </a:r>
            <a:r>
              <a:rPr lang="es-ES" sz="2600" dirty="0" err="1" smtClean="0"/>
              <a:t>cc</a:t>
            </a:r>
            <a:r>
              <a:rPr lang="es-ES" sz="2600" dirty="0" smtClean="0"/>
              <a:t>) </a:t>
            </a:r>
          </a:p>
          <a:p>
            <a:endParaRPr lang="es-MX" dirty="0" smtClean="0"/>
          </a:p>
          <a:p>
            <a:r>
              <a:rPr lang="es-ES" dirty="0" smtClean="0"/>
              <a:t> </a:t>
            </a:r>
            <a:endParaRPr lang="es-MX" dirty="0" smtClean="0"/>
          </a:p>
          <a:p>
            <a:endParaRPr lang="es-ES" b="1" u="sng" dirty="0" smtClean="0"/>
          </a:p>
          <a:p>
            <a:endParaRPr lang="es-MX" dirty="0"/>
          </a:p>
        </p:txBody>
      </p:sp>
      <p:pic>
        <p:nvPicPr>
          <p:cNvPr id="4" name="3 Imagen" descr="continua.png"/>
          <p:cNvPicPr>
            <a:picLocks noChangeAspect="1"/>
          </p:cNvPicPr>
          <p:nvPr/>
        </p:nvPicPr>
        <p:blipFill>
          <a:blip r:embed="rId2"/>
          <a:srcRect l="16780" t="3364" r="14805" b="19666"/>
          <a:stretch>
            <a:fillRect/>
          </a:stretch>
        </p:blipFill>
        <p:spPr>
          <a:xfrm>
            <a:off x="1944882" y="2468880"/>
            <a:ext cx="7564878" cy="352697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09600" y="444137"/>
            <a:ext cx="9956800" cy="6029815"/>
          </a:xfrm>
        </p:spPr>
        <p:txBody>
          <a:bodyPr/>
          <a:lstStyle/>
          <a:p>
            <a:pPr>
              <a:buNone/>
            </a:pPr>
            <a:r>
              <a:rPr lang="es-ES" b="1" u="sng" dirty="0" smtClean="0"/>
              <a:t>Corriente alterna: </a:t>
            </a:r>
            <a:r>
              <a:rPr lang="es-ES" dirty="0" smtClean="0"/>
              <a:t>La corriente alterna es aquella que circula durante un tiempo en un sentido y después en sentido opuesto, volviéndose a repetir el mismo proceso en forma constante. Su polaridad se invierte periódicamente, haciendo que la corriente fluya alternativamente en una dirección y luego en la otra</a:t>
            </a:r>
          </a:p>
          <a:p>
            <a:pPr>
              <a:buNone/>
            </a:pPr>
            <a:endParaRPr lang="es-MX" dirty="0" smtClean="0"/>
          </a:p>
          <a:p>
            <a:r>
              <a:rPr lang="es-ES" dirty="0" smtClean="0"/>
              <a:t>Este tipo de corriente es la que nos llega a nuestras casas.</a:t>
            </a:r>
          </a:p>
          <a:p>
            <a:endParaRPr lang="es-MX" dirty="0" smtClean="0"/>
          </a:p>
          <a:p>
            <a:r>
              <a:rPr lang="es-ES" dirty="0" smtClean="0"/>
              <a:t>El mecanismo que lo constituye es un elemento giratorio llamado rotor, accionado por una turbina el cual al girar en el interior de un campo magnético (masa), induce en sus terminales de salida un determinado voltaje. A este tipo de corriente se le conoce como corriente alterna (a).</a:t>
            </a:r>
            <a:endParaRPr lang="es-MX" dirty="0" smtClean="0"/>
          </a:p>
          <a:p>
            <a:pPr>
              <a:buNone/>
            </a:pPr>
            <a:endParaRPr lang="es-MX"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alterna.png"/>
          <p:cNvPicPr>
            <a:picLocks noChangeAspect="1"/>
          </p:cNvPicPr>
          <p:nvPr/>
        </p:nvPicPr>
        <p:blipFill>
          <a:blip r:embed="rId2"/>
          <a:srcRect l="15536" t="6265" r="14714" b="22844"/>
          <a:stretch>
            <a:fillRect/>
          </a:stretch>
        </p:blipFill>
        <p:spPr>
          <a:xfrm>
            <a:off x="0" y="0"/>
            <a:ext cx="6398815" cy="4846320"/>
          </a:xfrm>
          <a:prstGeom prst="rect">
            <a:avLst/>
          </a:prstGeom>
        </p:spPr>
      </p:pic>
      <p:pic>
        <p:nvPicPr>
          <p:cNvPr id="5" name="3 Marcador de contenido" descr="http://www.quimicaweb.net/grupo_trabajo_fyq3/tema8/imagenes/circuito-ca.gif"/>
          <p:cNvPicPr>
            <a:picLocks noGrp="1"/>
          </p:cNvPicPr>
          <p:nvPr>
            <p:ph sz="quarter" idx="1"/>
          </p:nvPr>
        </p:nvPicPr>
        <p:blipFill>
          <a:blip r:embed="rId3">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7001691" y="1463041"/>
            <a:ext cx="4715692" cy="441524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sz="quarter" idx="1"/>
          </p:nvPr>
        </p:nvSpPr>
        <p:spPr>
          <a:xfrm>
            <a:off x="609600" y="1600199"/>
            <a:ext cx="9956800" cy="4748349"/>
          </a:xfrm>
        </p:spPr>
        <p:txBody>
          <a:bodyPr>
            <a:normAutofit/>
          </a:bodyPr>
          <a:lstStyle/>
          <a:p>
            <a:r>
              <a:rPr lang="es-MX" dirty="0" smtClean="0"/>
              <a:t>La ley de Ohm, postulada por el físico y matemático alemán Georg Simón Ohm, es una ley de la electricidad. Establece que la intensidad de la corriente I que circula por un conductor es proporcional a la diferencia de potencial V que aparece entre los extremos del citado conductor. Ohm completó la ley introduciendo la noción de resistencia eléctrica  R; esta es el coeficiente de proporcionalidad que aparece en la relación entre I y V.</a:t>
            </a:r>
          </a:p>
          <a:p>
            <a:endParaRPr lang="es-MX" dirty="0" smtClean="0"/>
          </a:p>
          <a:p>
            <a:r>
              <a:rPr lang="es-MX" dirty="0" smtClean="0"/>
              <a:t>                     </a:t>
            </a:r>
            <a:br>
              <a:rPr lang="es-MX" dirty="0" smtClean="0"/>
            </a:br>
            <a:endParaRPr lang="es-MX" dirty="0"/>
          </a:p>
        </p:txBody>
      </p:sp>
      <p:sp>
        <p:nvSpPr>
          <p:cNvPr id="7" name="6 Título"/>
          <p:cNvSpPr>
            <a:spLocks noGrp="1"/>
          </p:cNvSpPr>
          <p:nvPr>
            <p:ph type="title"/>
          </p:nvPr>
        </p:nvSpPr>
        <p:spPr/>
        <p:txBody>
          <a:bodyPr/>
          <a:lstStyle/>
          <a:p>
            <a:r>
              <a:rPr lang="es-MX" dirty="0" smtClean="0"/>
              <a:t>Conceptos básicos de las leyes de ohm, kirchhoff, lenz, faraday y watts</a:t>
            </a:r>
            <a:endParaRPr lang="es-MX"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a:t>
            </a:r>
            <a:endParaRPr lang="es-MX" dirty="0"/>
          </a:p>
        </p:txBody>
      </p:sp>
      <p:sp>
        <p:nvSpPr>
          <p:cNvPr id="7" name="6 Rectángulo"/>
          <p:cNvSpPr/>
          <p:nvPr/>
        </p:nvSpPr>
        <p:spPr>
          <a:xfrm>
            <a:off x="2926080" y="378823"/>
            <a:ext cx="6858000" cy="523220"/>
          </a:xfrm>
          <a:prstGeom prst="rect">
            <a:avLst/>
          </a:prstGeom>
        </p:spPr>
        <p:txBody>
          <a:bodyPr wrap="square">
            <a:spAutoFit/>
          </a:bodyPr>
          <a:lstStyle/>
          <a:p>
            <a:r>
              <a:rPr lang="es-MX" sz="2800" dirty="0" smtClean="0"/>
              <a:t>LEY DE KIRCHHOFF</a:t>
            </a:r>
            <a:endParaRPr lang="es-MX" sz="2800" dirty="0"/>
          </a:p>
        </p:txBody>
      </p:sp>
      <p:sp>
        <p:nvSpPr>
          <p:cNvPr id="8" name="7 Rectángulo"/>
          <p:cNvSpPr/>
          <p:nvPr/>
        </p:nvSpPr>
        <p:spPr>
          <a:xfrm>
            <a:off x="548640" y="1149531"/>
            <a:ext cx="10489474" cy="3785652"/>
          </a:xfrm>
          <a:prstGeom prst="rect">
            <a:avLst/>
          </a:prstGeom>
        </p:spPr>
        <p:txBody>
          <a:bodyPr wrap="square">
            <a:spAutoFit/>
          </a:bodyPr>
          <a:lstStyle/>
          <a:p>
            <a:r>
              <a:rPr lang="es-MX" sz="2400" dirty="0" smtClean="0"/>
              <a:t>Las leyes de Kirchhoff son dos igualdades que se basan en la conservación de la energía y la carga en los circuitos eléctricos. Fueron descritas por primera vez en 1845 por Gustav Kirchhoff. Son ampliamente usadas en ingeniería eléctrica.</a:t>
            </a:r>
          </a:p>
          <a:p>
            <a:endParaRPr lang="es-MX" sz="2400" dirty="0" smtClean="0"/>
          </a:p>
          <a:p>
            <a:r>
              <a:rPr lang="es-MX" sz="2400" dirty="0" smtClean="0"/>
              <a:t>Ambas leyes de circuitos pueden derivarse directamente de las ecuaciones de Maxwell, pero Kirchhoff precedió a Maxwell y gracias a Georg Ohm su trabajo fue generalizado. Estas leyes son muy utilizadas en ingeniería eléctrica e ingeniería electrónica para hallar corrientes y tensiones en cualquier punto de un circuito eléctrico</a:t>
            </a:r>
            <a:endParaRPr lang="es-MX"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La ley de lenz</a:t>
            </a:r>
            <a:endParaRPr lang="es-MX" dirty="0"/>
          </a:p>
        </p:txBody>
      </p:sp>
      <p:sp>
        <p:nvSpPr>
          <p:cNvPr id="3" name="2 Marcador de contenido"/>
          <p:cNvSpPr>
            <a:spLocks noGrp="1"/>
          </p:cNvSpPr>
          <p:nvPr>
            <p:ph sz="quarter" idx="1"/>
          </p:nvPr>
        </p:nvSpPr>
        <p:spPr/>
        <p:txBody>
          <a:bodyPr/>
          <a:lstStyle/>
          <a:p>
            <a:r>
              <a:rPr lang="es-MX" dirty="0" smtClean="0"/>
              <a:t>La ley de Lenz para el campo electromagnético relaciona cambios producidos en el campo eléctrico en un conductor con la variación de flujo magnético en dicho conductor, y afirma que las tensiones o voltajes inducidos sobre un conductor y los campos eléctricos asociados son de un sentido tal que se oponen a la variación del flujo magnético que las induce. Esta ley se llama así en honor del físico germano-báltico </a:t>
            </a:r>
            <a:r>
              <a:rPr lang="es-MX" dirty="0" err="1" smtClean="0"/>
              <a:t>Heinrich</a:t>
            </a:r>
            <a:r>
              <a:rPr lang="es-MX" dirty="0" smtClean="0"/>
              <a:t> Lenz, quien la formuló en el año 1834. En un contexto más general que el usado por Lenz, se conoce que dicha ley es una consecuencia más del principio de conservación de la energía aplicado a la energía del campo electromagnético.</a:t>
            </a:r>
          </a:p>
          <a:p>
            <a:endParaRPr lang="es-MX"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9600" y="0"/>
            <a:ext cx="9956800" cy="1143000"/>
          </a:xfrm>
        </p:spPr>
        <p:txBody>
          <a:bodyPr/>
          <a:lstStyle/>
          <a:p>
            <a:r>
              <a:rPr lang="es-MX" dirty="0" smtClean="0"/>
              <a:t>                            La ley de faraday</a:t>
            </a:r>
            <a:br>
              <a:rPr lang="es-MX" dirty="0" smtClean="0"/>
            </a:br>
            <a:endParaRPr lang="es-MX" dirty="0"/>
          </a:p>
        </p:txBody>
      </p:sp>
      <p:sp>
        <p:nvSpPr>
          <p:cNvPr id="3" name="2 Marcador de contenido"/>
          <p:cNvSpPr>
            <a:spLocks noGrp="1"/>
          </p:cNvSpPr>
          <p:nvPr>
            <p:ph sz="quarter" idx="1"/>
          </p:nvPr>
        </p:nvSpPr>
        <p:spPr>
          <a:xfrm>
            <a:off x="609599" y="875211"/>
            <a:ext cx="10219509" cy="5812971"/>
          </a:xfrm>
        </p:spPr>
        <p:txBody>
          <a:bodyPr>
            <a:normAutofit fontScale="92500" lnSpcReduction="20000"/>
          </a:bodyPr>
          <a:lstStyle/>
          <a:p>
            <a:r>
              <a:rPr lang="es-MX" dirty="0" smtClean="0"/>
              <a:t>La ley de inducción electromagnética de Faraday (o simplemente ley de Faraday) establece que el voltaje inducido en un circuito cerrado es directamente proporcional a la rapidez con que cambia en el tiempo el flujo magnético que atraviesa una superficie cualquiera con el circuito como borde:2</a:t>
            </a:r>
          </a:p>
          <a:p>
            <a:r>
              <a:rPr lang="es-MX" sz="2800" dirty="0" smtClean="0"/>
              <a:t>                                </a:t>
            </a:r>
            <a:r>
              <a:rPr lang="es-MX" sz="3000" dirty="0" smtClean="0"/>
              <a:t>La ley de watts</a:t>
            </a:r>
          </a:p>
          <a:p>
            <a:r>
              <a:rPr lang="es-MX" dirty="0" smtClean="0"/>
              <a:t/>
            </a:r>
            <a:br>
              <a:rPr lang="es-MX" dirty="0" smtClean="0"/>
            </a:br>
            <a:r>
              <a:rPr lang="es-MX" dirty="0" smtClean="0"/>
              <a:t/>
            </a:r>
            <a:br>
              <a:rPr lang="es-MX" dirty="0" smtClean="0"/>
            </a:br>
            <a:r>
              <a:rPr lang="es-MX" dirty="0" smtClean="0"/>
              <a:t>Definición de Ley de Watt</a:t>
            </a:r>
          </a:p>
          <a:p>
            <a:r>
              <a:rPr lang="es-MX" dirty="0" smtClean="0"/>
              <a:t>ley de watt</a:t>
            </a:r>
          </a:p>
          <a:p>
            <a:r>
              <a:rPr lang="es-MX" dirty="0" smtClean="0"/>
              <a:t>La ley de Watt dice que la potencia eléctrica es directamente proporcional al voltaje de un circuito y a la intensidad que circula por él.</a:t>
            </a:r>
          </a:p>
          <a:p>
            <a:r>
              <a:rPr lang="es-MX" dirty="0" smtClean="0"/>
              <a:t>Voltaje en voltios (v)</a:t>
            </a:r>
          </a:p>
          <a:p>
            <a:r>
              <a:rPr lang="es-MX" dirty="0" smtClean="0"/>
              <a:t>Intensidad (i)</a:t>
            </a:r>
          </a:p>
          <a:p>
            <a:r>
              <a:rPr lang="es-MX" dirty="0" smtClean="0"/>
              <a:t>Potencia en Vatios (P)</a:t>
            </a:r>
          </a:p>
          <a:p>
            <a:r>
              <a:rPr lang="es-MX" dirty="0" smtClean="0"/>
              <a:t>Ecuación de Watt:</a:t>
            </a:r>
          </a:p>
          <a:p>
            <a:r>
              <a:rPr lang="es-MX" dirty="0" smtClean="0"/>
              <a:t>P = V . I</a:t>
            </a:r>
          </a:p>
          <a:p>
            <a:endParaRPr lang="es-MX"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Aplicaciones de los conceptos básicos de la electricidad </a:t>
            </a:r>
            <a:endParaRPr lang="es-MX" dirty="0"/>
          </a:p>
        </p:txBody>
      </p:sp>
      <p:sp>
        <p:nvSpPr>
          <p:cNvPr id="3" name="2 Marcador de contenido"/>
          <p:cNvSpPr>
            <a:spLocks noGrp="1"/>
          </p:cNvSpPr>
          <p:nvPr>
            <p:ph sz="quarter" idx="1"/>
          </p:nvPr>
        </p:nvSpPr>
        <p:spPr/>
        <p:txBody>
          <a:bodyPr/>
          <a:lstStyle/>
          <a:p>
            <a:r>
              <a:rPr lang="es-MX" b="1" dirty="0" smtClean="0"/>
              <a:t> Electrostática</a:t>
            </a:r>
          </a:p>
          <a:p>
            <a:r>
              <a:rPr lang="es-MX" dirty="0" smtClean="0"/>
              <a:t>En el núcleo nos encontramos con los neutrones (partículas sin carga y con masa) </a:t>
            </a:r>
          </a:p>
          <a:p>
            <a:r>
              <a:rPr lang="es-MX" dirty="0" smtClean="0"/>
              <a:t>y protones (partículas con carga positiva y masa)</a:t>
            </a:r>
          </a:p>
          <a:p>
            <a:r>
              <a:rPr lang="es-MX" dirty="0" smtClean="0"/>
              <a:t>Estos iones pueden ser;</a:t>
            </a:r>
          </a:p>
          <a:p>
            <a:r>
              <a:rPr lang="es-MX" dirty="0" smtClean="0"/>
              <a:t>Iones positivos.- el número de protones es mayor que el número de electrones.</a:t>
            </a:r>
          </a:p>
          <a:p>
            <a:r>
              <a:rPr lang="es-MX" dirty="0" smtClean="0"/>
              <a:t>Iones negativos.- el número de electrones es mayor que el número de protones. </a:t>
            </a:r>
          </a:p>
          <a:p>
            <a:endParaRPr lang="es-MX"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Corriente eléctrica</a:t>
            </a:r>
            <a:endParaRPr lang="es-MX" dirty="0"/>
          </a:p>
        </p:txBody>
      </p:sp>
      <p:sp>
        <p:nvSpPr>
          <p:cNvPr id="3" name="2 Marcador de contenido"/>
          <p:cNvSpPr>
            <a:spLocks noGrp="1"/>
          </p:cNvSpPr>
          <p:nvPr>
            <p:ph sz="quarter" idx="1"/>
          </p:nvPr>
        </p:nvSpPr>
        <p:spPr/>
        <p:txBody>
          <a:bodyPr/>
          <a:lstStyle/>
          <a:p>
            <a:r>
              <a:rPr lang="es-MX" dirty="0" smtClean="0"/>
              <a:t> El movimiento de los electrones a través de un conductor. Según el tipo de desplazamiento diferenciamos entre corriente continua y alterna.</a:t>
            </a:r>
          </a:p>
          <a:p>
            <a:endParaRPr lang="es-MX" dirty="0" smtClean="0"/>
          </a:p>
          <a:p>
            <a:r>
              <a:rPr lang="es-MX" dirty="0" smtClean="0"/>
              <a:t> En la corriente continua los electrones se desplazan siempre en el mismo sentido</a:t>
            </a:r>
          </a:p>
          <a:p>
            <a:endParaRPr lang="es-MX" dirty="0" smtClean="0"/>
          </a:p>
          <a:p>
            <a:r>
              <a:rPr lang="es-MX" dirty="0" smtClean="0"/>
              <a:t>En la corriente alterna los electrones cambian de sentido en su movimiento 50 veces por segundo </a:t>
            </a:r>
          </a:p>
          <a:p>
            <a:endParaRPr lang="es-MX"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circuito  </a:t>
            </a:r>
            <a:endParaRPr lang="es-MX" dirty="0"/>
          </a:p>
        </p:txBody>
      </p:sp>
      <p:pic>
        <p:nvPicPr>
          <p:cNvPr id="4" name="3 Marcador de contenido" descr="http://www.aulatecnologia.com/ESO/TERCERO/teoria/electricidad/Imagen27.gif"/>
          <p:cNvPicPr>
            <a:picLocks noGrp="1"/>
          </p:cNvPicPr>
          <p:nvPr>
            <p:ph sz="quarter" idx="1"/>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2555784" y="1933891"/>
            <a:ext cx="6183267" cy="433628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                                 </a:t>
            </a:r>
            <a:r>
              <a:rPr lang="es-MX" sz="4000" dirty="0" smtClean="0">
                <a:solidFill>
                  <a:schemeClr val="tx1"/>
                </a:solidFill>
              </a:rPr>
              <a:t> multimetro</a:t>
            </a:r>
            <a:endParaRPr lang="es-MX" sz="4000" dirty="0">
              <a:solidFill>
                <a:schemeClr val="tx1"/>
              </a:solidFill>
            </a:endParaRPr>
          </a:p>
        </p:txBody>
      </p:sp>
      <p:sp>
        <p:nvSpPr>
          <p:cNvPr id="3" name="2 Marcador de contenido"/>
          <p:cNvSpPr>
            <a:spLocks noGrp="1"/>
          </p:cNvSpPr>
          <p:nvPr>
            <p:ph sz="quarter" idx="1"/>
          </p:nvPr>
        </p:nvSpPr>
        <p:spPr/>
        <p:txBody>
          <a:bodyPr/>
          <a:lstStyle/>
          <a:p>
            <a:r>
              <a:rPr lang="es-MX" dirty="0" smtClean="0"/>
              <a:t>Un multímetro es un aparato que se usa para medir el voltaje la resistencia, la continuidad de los componentes eléctricos y cantidades pequeñas de corriente en los circuitos. </a:t>
            </a:r>
          </a:p>
          <a:p>
            <a:endParaRPr lang="es-MX" dirty="0" smtClean="0"/>
          </a:p>
          <a:p>
            <a:endParaRPr lang="es-MX" dirty="0"/>
          </a:p>
        </p:txBody>
      </p:sp>
      <p:pic>
        <p:nvPicPr>
          <p:cNvPr id="4" name="3 Imagen" descr="http://www.aulatecnologia.com/ESO/TERCERO/teoria/electricidad/polimetro1.gif"/>
          <p:cNvPicPr/>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3627888" y="2704012"/>
            <a:ext cx="3987758" cy="3984171"/>
          </a:xfrm>
          <a:prstGeom prst="rect">
            <a:avLst/>
          </a:prstGeom>
          <a:noFill/>
          <a:ln>
            <a:noFill/>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562</TotalTime>
  <Words>1173</Words>
  <Application>Microsoft Office PowerPoint</Application>
  <PresentationFormat>Personalizado</PresentationFormat>
  <Paragraphs>121</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Mirador</vt:lpstr>
      <vt:lpstr>ELECTRICIDAD BASICA </vt:lpstr>
      <vt:lpstr>INTRODUCCIÓN A LA ELECTRICIDAD </vt:lpstr>
      <vt:lpstr>Ejemplos de la transformación de la ELECTRICIDAD  </vt:lpstr>
      <vt:lpstr>Diapositiva 4</vt:lpstr>
      <vt:lpstr>INTERACCIÓN ENTRE CARGAS ELECTRICAS</vt:lpstr>
      <vt:lpstr>                Materiales aislantes y conductores</vt:lpstr>
      <vt:lpstr>                    CIRCULACION DE ELECTRONES </vt:lpstr>
      <vt:lpstr>       CONCEPTOS DE MAGNITUDES ELECTRICAS</vt:lpstr>
      <vt:lpstr>                              Circuito eléctrico</vt:lpstr>
      <vt:lpstr>Diapositiva 10</vt:lpstr>
      <vt:lpstr>Diapositiva 11</vt:lpstr>
      <vt:lpstr>      MEDICIÓN DE MAGNITUDES ELECTRICAS</vt:lpstr>
      <vt:lpstr>Diapositiva 13</vt:lpstr>
      <vt:lpstr>Diapositiva 14</vt:lpstr>
      <vt:lpstr>Diapositiva 15</vt:lpstr>
      <vt:lpstr>Conceptos básicos de las leyes de ohm, kirchhoff, lenz, faraday y watts</vt:lpstr>
      <vt:lpstr>                                   </vt:lpstr>
      <vt:lpstr>                               La ley de lenz</vt:lpstr>
      <vt:lpstr>                            La ley de faraday </vt:lpstr>
      <vt:lpstr>Aplicaciones de los conceptos básicos de la electricidad </vt:lpstr>
      <vt:lpstr>Corriente eléctrica</vt:lpstr>
      <vt:lpstr>                                     circuito  </vt:lpstr>
      <vt:lpstr>                                  multimetro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INTRODUCCIN A LA ELECTRI</dc:title>
  <dc:creator>Solis</dc:creator>
  <cp:lastModifiedBy>sara</cp:lastModifiedBy>
  <cp:revision>65</cp:revision>
  <dcterms:created xsi:type="dcterms:W3CDTF">2014-08-31T03:58:43Z</dcterms:created>
  <dcterms:modified xsi:type="dcterms:W3CDTF">2014-09-04T03:03:30Z</dcterms:modified>
</cp:coreProperties>
</file>